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5" r:id="rId3"/>
    <p:sldId id="259" r:id="rId4"/>
    <p:sldId id="265" r:id="rId5"/>
    <p:sldId id="260" r:id="rId6"/>
    <p:sldId id="270" r:id="rId7"/>
    <p:sldId id="276" r:id="rId8"/>
    <p:sldId id="271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9" r:id="rId19"/>
    <p:sldId id="274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76" d="100"/>
          <a:sy n="76" d="100"/>
        </p:scale>
        <p:origin x="-144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B74B89-45C4-43E7-8E0A-B3975BDE49F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14C6F24-E0EF-43A4-B9AD-E1697F4D5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752600"/>
            <a:ext cx="5791200" cy="15271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654550"/>
            <a:ext cx="5943600" cy="762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4" descr="iStock_000007526987Medium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1406525"/>
            <a:ext cx="275907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MILES CHANGE LIVES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5035550"/>
            <a:ext cx="27590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Title1.eps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700"/>
            <a:ext cx="9236076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5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8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7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4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8213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8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066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FB7A-171A-4C70-A696-8C7DE63640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6A15-7D42-4778-BB61-872B69DC2D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0" descr="Title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245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9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D73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2953D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2953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2953D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2953D"/>
        </a:buClr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tistry.uiowa.edu/oip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tadentalia.com/foundation/FIND-proje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dph.iowa.gov/ohds/rural-health-primary-care/primecar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oha.org/nnoha-content/uploads/2014/06/Academic-Partnerships-Paper-final_2014-06-0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executivedirector@nnoha.org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nnoh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Bob.russell@idph.iowa.gov" TargetMode="External"/><Relationship Id="rId4" Type="http://schemas.openxmlformats.org/officeDocument/2006/relationships/hyperlink" Target="mailto:irene@nnoh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oha.org/resources/operations-manu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erdataman.com/files/client_hosting/nnoha/CompensationAnalysisToolFullTime/CompensationAnalysisToolFullTime.htm" TargetMode="External"/><Relationship Id="rId2" Type="http://schemas.openxmlformats.org/officeDocument/2006/relationships/hyperlink" Target="http://www.nnoha.org/nnoha-content/uploads/2014/09/Salary-Survey-Report_2014-09-08_fin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oha.org/nnoha-content/uploads/2013/09/National-Health-Service-Corps-Fact-Sheet-for-Dental-Students-Dentists-Dental-Hygienists.pdf" TargetMode="External"/><Relationship Id="rId2" Type="http://schemas.openxmlformats.org/officeDocument/2006/relationships/hyperlink" Target="http://www.nnoha.org/nnoha-content/uploads/2013/09/Dental-Recruitment-Tips-for-Human-Resources-and-Dental-Directo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noha.org/nnoha-content/uploads/2013/09/Health-Center-Dental-Employment-Frequently-Asked-Question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ow.uiowa.edu/2016/02/studying-iowas-dental-workfor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Best Practices in Addressing Dental Shortages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943600" cy="2819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Network for Oral Health Access (NNOHA)</a:t>
            </a:r>
          </a:p>
          <a:p>
            <a:pPr algn="ctr"/>
            <a:endParaRPr lang="en-U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5, 2016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Best Practices from the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Iowa’s Office of Iowa Practice Opportunities (OIPO)</a:t>
            </a:r>
          </a:p>
          <a:p>
            <a:r>
              <a:rPr lang="en-US" dirty="0" smtClean="0"/>
              <a:t> Delta Dental of Iowa’s Project FIND – Fulfilling Iowa’s Need for Dentists</a:t>
            </a:r>
          </a:p>
          <a:p>
            <a:r>
              <a:rPr lang="en-US" dirty="0" smtClean="0"/>
              <a:t>State and NHSC Loan Repayment Programs</a:t>
            </a:r>
          </a:p>
          <a:p>
            <a:r>
              <a:rPr lang="en-US" dirty="0" smtClean="0"/>
              <a:t>Increasing use of allied dental and medical health professionals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2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OIPO: Office of Practice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 within a dental school environment</a:t>
            </a:r>
          </a:p>
          <a:p>
            <a:r>
              <a:rPr lang="en-US" dirty="0" smtClean="0"/>
              <a:t>Direct contact with students during training phase</a:t>
            </a:r>
          </a:p>
          <a:p>
            <a:r>
              <a:rPr lang="en-US" dirty="0"/>
              <a:t>Established in 2007, the office has facilitated communication between students, dentists, and communities for nearly 10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Often </a:t>
            </a:r>
            <a:r>
              <a:rPr lang="en-US" dirty="0"/>
              <a:t>the first place students turn when they’re deciding what to do after </a:t>
            </a:r>
            <a:r>
              <a:rPr lang="en-US" dirty="0" smtClean="0"/>
              <a:t>graduation</a:t>
            </a:r>
            <a:endParaRPr lang="en-US" dirty="0"/>
          </a:p>
          <a:p>
            <a:r>
              <a:rPr lang="en-US" i="1" dirty="0"/>
              <a:t>As of June 30, 2015, the OIPO has helped facilitate 188 placements, 88 of which were in rural communities</a:t>
            </a:r>
            <a:endParaRPr lang="en-US" i="1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www.dentistry.uiowa.edu/oipo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Dental: Project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Grant </a:t>
            </a:r>
            <a:r>
              <a:rPr lang="en-US" dirty="0"/>
              <a:t>funds are tax-exempt </a:t>
            </a:r>
            <a:r>
              <a:rPr lang="en-US" dirty="0" smtClean="0"/>
              <a:t> - a state appropriations and private funded match</a:t>
            </a:r>
          </a:p>
          <a:p>
            <a:r>
              <a:rPr lang="en-US" dirty="0" smtClean="0"/>
              <a:t> </a:t>
            </a:r>
            <a:r>
              <a:rPr lang="en-US" dirty="0"/>
              <a:t>Full-time dentist in one of the Delta Dental designated shortage areas </a:t>
            </a:r>
          </a:p>
          <a:p>
            <a:r>
              <a:rPr lang="en-US" dirty="0" smtClean="0"/>
              <a:t>$</a:t>
            </a:r>
            <a:r>
              <a:rPr lang="en-US" dirty="0"/>
              <a:t>50,000 over a 3 year period / $100,000 over a 5 year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35</a:t>
            </a:r>
            <a:r>
              <a:rPr lang="en-US" dirty="0"/>
              <a:t>% patient load allocated to underserved patients </a:t>
            </a:r>
            <a:endParaRPr lang="en-US" dirty="0" smtClean="0"/>
          </a:p>
          <a:p>
            <a:r>
              <a:rPr lang="en-US" dirty="0" smtClean="0"/>
              <a:t>Underserved </a:t>
            </a:r>
            <a:r>
              <a:rPr lang="en-US" dirty="0"/>
              <a:t>patients include uninsured, Medicaid, people with disabilities, elderly, nursing home residents, refugees, homeless, indigent, etc.</a:t>
            </a:r>
          </a:p>
        </p:txBody>
      </p:sp>
    </p:spTree>
    <p:extLst>
      <p:ext uri="{BB962C8B-B14F-4D97-AF65-F5344CB8AC3E}">
        <p14:creationId xmlns:p14="http://schemas.microsoft.com/office/powerpoint/2010/main" val="359828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FIND: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have at least $50,000 / $100,000 in educational debt </a:t>
            </a:r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be fully trained, licensed (or in the process) and good standing with the </a:t>
            </a:r>
            <a:r>
              <a:rPr lang="en-US" dirty="0" smtClean="0"/>
              <a:t>Iowa Dental Board</a:t>
            </a:r>
          </a:p>
          <a:p>
            <a:r>
              <a:rPr lang="en-US" dirty="0" smtClean="0"/>
              <a:t>Ownership </a:t>
            </a:r>
            <a:r>
              <a:rPr lang="en-US" dirty="0"/>
              <a:t>position in a private practice that is in a designated applicable </a:t>
            </a:r>
            <a:r>
              <a:rPr lang="en-US" dirty="0" smtClean="0"/>
              <a:t>county</a:t>
            </a:r>
          </a:p>
          <a:p>
            <a:r>
              <a:rPr lang="en-US" dirty="0"/>
              <a:t>Up to $100,000 award – repayment of dental education debt (w/community financial commitment of up to $25,000 to the program)</a:t>
            </a:r>
          </a:p>
        </p:txBody>
      </p:sp>
    </p:spTree>
    <p:extLst>
      <p:ext uri="{BB962C8B-B14F-4D97-AF65-F5344CB8AC3E}">
        <p14:creationId xmlns:p14="http://schemas.microsoft.com/office/powerpoint/2010/main" val="6481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Project FIND Community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Signing bonuses</a:t>
            </a:r>
          </a:p>
          <a:p>
            <a:r>
              <a:rPr lang="en-US" dirty="0" smtClean="0"/>
              <a:t>Low </a:t>
            </a:r>
            <a:r>
              <a:rPr lang="en-US" dirty="0"/>
              <a:t>interest loans; (</a:t>
            </a:r>
            <a:r>
              <a:rPr lang="en-US" dirty="0" smtClean="0"/>
              <a:t>Rural Development </a:t>
            </a:r>
            <a:r>
              <a:rPr lang="en-US" dirty="0"/>
              <a:t>/ USDA / other) </a:t>
            </a:r>
          </a:p>
          <a:p>
            <a:r>
              <a:rPr lang="en-US" dirty="0" smtClean="0"/>
              <a:t>Facility </a:t>
            </a:r>
            <a:r>
              <a:rPr lang="en-US" dirty="0"/>
              <a:t>purchase </a:t>
            </a:r>
            <a:r>
              <a:rPr lang="en-US" dirty="0" smtClean="0"/>
              <a:t>assistance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Financial assistance for leasehold </a:t>
            </a:r>
            <a:r>
              <a:rPr lang="en-US" dirty="0" smtClean="0"/>
              <a:t>improvements</a:t>
            </a:r>
          </a:p>
          <a:p>
            <a:r>
              <a:rPr lang="en-US" dirty="0" smtClean="0"/>
              <a:t>Existing </a:t>
            </a:r>
            <a:r>
              <a:rPr lang="en-US" dirty="0"/>
              <a:t>Practice Purchase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Community </a:t>
            </a:r>
            <a:r>
              <a:rPr lang="en-US" dirty="0"/>
              <a:t>Visitation / Interview Expense </a:t>
            </a:r>
            <a:r>
              <a:rPr lang="en-US" dirty="0" smtClean="0"/>
              <a:t>Reimbursement</a:t>
            </a:r>
          </a:p>
          <a:p>
            <a:r>
              <a:rPr lang="en-US" dirty="0"/>
              <a:t>Employment assistance for </a:t>
            </a:r>
            <a:r>
              <a:rPr lang="en-US" dirty="0" smtClean="0"/>
              <a:t>spouses</a:t>
            </a:r>
          </a:p>
          <a:p>
            <a:r>
              <a:rPr lang="en-US" dirty="0" smtClean="0"/>
              <a:t>Housing assistance</a:t>
            </a:r>
          </a:p>
          <a:p>
            <a:r>
              <a:rPr lang="en-US" dirty="0" smtClean="0"/>
              <a:t>School </a:t>
            </a:r>
            <a:r>
              <a:rPr lang="en-US" dirty="0"/>
              <a:t>integration assistance for </a:t>
            </a:r>
            <a:r>
              <a:rPr lang="en-US" dirty="0" smtClean="0"/>
              <a:t>children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www.deltadentalia.com/foundation/FIND-project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7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State Loan Repayment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Iowa’s </a:t>
            </a:r>
            <a:r>
              <a:rPr lang="en-US" dirty="0" smtClean="0">
                <a:solidFill>
                  <a:srgbClr val="C00000"/>
                </a:solidFill>
              </a:rPr>
              <a:t>PRIMECARRE</a:t>
            </a:r>
            <a:r>
              <a:rPr lang="en-US" dirty="0" smtClean="0"/>
              <a:t> – federal/state matched program</a:t>
            </a:r>
          </a:p>
          <a:p>
            <a:pPr lvl="1"/>
            <a:r>
              <a:rPr lang="en-US" dirty="0" smtClean="0"/>
              <a:t>Terms similar to NHSC</a:t>
            </a:r>
          </a:p>
          <a:p>
            <a:pPr lvl="1"/>
            <a:r>
              <a:rPr lang="en-US" dirty="0" smtClean="0"/>
              <a:t>Multiple provider and mid-level providers eligible</a:t>
            </a:r>
          </a:p>
          <a:p>
            <a:r>
              <a:rPr lang="en-US" altLang="en-US" dirty="0"/>
              <a:t>Meet one of the following conditions </a:t>
            </a:r>
          </a:p>
          <a:p>
            <a:pPr lvl="1"/>
            <a:r>
              <a:rPr lang="en-US" altLang="en-US" dirty="0"/>
              <a:t>Have a population to full-time-equivalent dentist ratio of at least 5,000:1</a:t>
            </a:r>
          </a:p>
          <a:p>
            <a:pPr lvl="1"/>
            <a:r>
              <a:rPr lang="en-US" altLang="en-US" dirty="0"/>
              <a:t>Have a population to full-time equivalent dentist ratio of less than 5,000:1 but greater than 4,000:1 and unusually high needs for dental services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7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PRIMECARRE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Provides up to $50,000 for a two year service commitment for full-time and $25,000 for a two year service commitment for part-time primary care </a:t>
            </a:r>
            <a:r>
              <a:rPr lang="en-US" altLang="en-US" sz="2800" i="1" dirty="0">
                <a:solidFill>
                  <a:srgbClr val="C00000"/>
                </a:solidFill>
              </a:rPr>
              <a:t>physicians, psychiatrists, clinical psychologists, dentists, dental hygienists, physician assistants, registered nurse practitioners, certified nurse midwives, clinical social workers (LISW), and psychiatric nurse specialists</a:t>
            </a:r>
            <a:r>
              <a:rPr lang="en-US" altLang="en-US" sz="2800" dirty="0"/>
              <a:t>. </a:t>
            </a:r>
            <a:endParaRPr lang="en-US" altLang="en-US" sz="2800" dirty="0" smtClean="0"/>
          </a:p>
          <a:p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idph.iowa.gov/ohds/rural-health-primary-care/primecarre</a:t>
            </a: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PRIMECARRE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Located in a federally designated Health Professional Shortage Area (HPSA) </a:t>
            </a:r>
          </a:p>
          <a:p>
            <a:r>
              <a:rPr lang="en-US" dirty="0" smtClean="0"/>
              <a:t>Utilize </a:t>
            </a:r>
            <a:r>
              <a:rPr lang="en-US" dirty="0"/>
              <a:t>a discounted/sliding fee schedule and maintain a written policy available to patients. Sites accepting PRIMECARRE clinicians into their practice must agree to apply the discounted/sliding fee schedule equally, consistently, and on a continuous basis to all recipients of services in the site and/or location, without regard to the particular clinician that treats them. 	</a:t>
            </a:r>
            <a:endParaRPr lang="en-US" dirty="0" smtClean="0"/>
          </a:p>
          <a:p>
            <a:r>
              <a:rPr lang="en-US" i="1" dirty="0">
                <a:solidFill>
                  <a:srgbClr val="C00000"/>
                </a:solidFill>
              </a:rPr>
              <a:t>Of 92 unique PRIMECARRE participants from 2001-2014, at least 75 are still practicing in Iowa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0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Additional NNOHA Dental Recruitment Services </a:t>
            </a:r>
            <a:r>
              <a:rPr lang="en-US" dirty="0" smtClean="0">
                <a:latin typeface="+mn-lt"/>
              </a:rPr>
              <a:t>Resources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Partnering </a:t>
            </a:r>
            <a:r>
              <a:rPr lang="en-US" dirty="0" smtClean="0"/>
              <a:t>with Academic Institutions and Residency Programs to Develop Service Learning Programs: Strategies for Health Centers</a:t>
            </a:r>
          </a:p>
          <a:p>
            <a:pPr lvl="1"/>
            <a:r>
              <a:rPr lang="en-US" dirty="0" smtClean="0">
                <a:hlinkClick r:id="rId2"/>
              </a:rPr>
              <a:t>http://www.nnoha.org/nnoha-content/uploads/2014/06/Academic-Partnerships-Paper-final_2014-06-03.pdf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2590800" y="1450975"/>
            <a:ext cx="6553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Contact us:</a:t>
            </a: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National Network for Oral Health Access</a:t>
            </a:r>
          </a:p>
          <a:p>
            <a:pPr defTabSz="457200"/>
            <a:r>
              <a:rPr lang="en-US" sz="28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2"/>
              </a:rPr>
              <a:t>www.nnoha.org</a:t>
            </a:r>
            <a:endParaRPr lang="en-US" sz="2800" b="1" dirty="0" smtClean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endParaRPr lang="en-US" sz="2800" b="1" i="1" dirty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Phillip Thompson, Executive Director</a:t>
            </a:r>
          </a:p>
          <a:p>
            <a:pPr defTabSz="457200"/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3"/>
              </a:rPr>
              <a:t>executivedirector@nnoha.org</a:t>
            </a:r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endParaRPr lang="en-US" sz="2400" b="1" i="1" dirty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Irene Hilton, DDS, MPH, FACD</a:t>
            </a: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Dental Consultant</a:t>
            </a:r>
          </a:p>
          <a:p>
            <a:pPr defTabSz="457200"/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4"/>
              </a:rPr>
              <a:t>irene@nnoha.org</a:t>
            </a:r>
            <a:endParaRPr lang="en-US" sz="2400" b="1" i="1" dirty="0" smtClean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Bob Russell, DDS,MPH, NNOHA Board Member </a:t>
            </a:r>
          </a:p>
          <a:p>
            <a:pPr defTabSz="457200"/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  <a:hlinkClick r:id="rId5"/>
              </a:rPr>
              <a:t>Bob.russell@idph.iowa.gov</a:t>
            </a:r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defTabSz="457200"/>
            <a:endParaRPr lang="en-US" sz="2400" b="1" i="1" dirty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endParaRPr lang="en-US" sz="2400" b="1" i="1" dirty="0" smtClean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defTabSz="457200"/>
            <a:endParaRPr lang="en-US" sz="2800" i="1" dirty="0">
              <a:solidFill>
                <a:srgbClr val="17375E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0661" name="Picture 11" descr="nur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3338" y="3322638"/>
            <a:ext cx="26241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4" descr="lt-gray-box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384800"/>
            <a:ext cx="26241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15"/>
          <p:cNvSpPr txBox="1">
            <a:spLocks noChangeArrowheads="1"/>
          </p:cNvSpPr>
          <p:nvPr/>
        </p:nvSpPr>
        <p:spPr bwMode="auto">
          <a:xfrm>
            <a:off x="9661525" y="266223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endParaRPr lang="en-US" sz="18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0664" name="Picture 6" descr="Title1.eps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7463" y="-12700"/>
            <a:ext cx="9236076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NNOHA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Membership has grown to represent the full diversity of safety-net oral health providers and has become a leader in strengthening and supporting the oral health safety-net.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Board comprised of community health center dental directors, dentists, executive directors, state dental directors, corporate executives, and dental educators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NNOHA’s Mission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3905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improve the oral health of underserved populations and contribute to overall health through leadership, advocacy, and support to oral health providers in safety-net systems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NNOHA Technical Assistance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Annual Conference</a:t>
            </a:r>
          </a:p>
          <a:p>
            <a:r>
              <a:rPr lang="en-US" dirty="0" smtClean="0"/>
              <a:t>Website    www.nnoha.org</a:t>
            </a:r>
          </a:p>
          <a:p>
            <a:r>
              <a:rPr lang="en-US" dirty="0" smtClean="0"/>
              <a:t>Webinars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National Oral Health Learning Institute</a:t>
            </a:r>
          </a:p>
          <a:p>
            <a:r>
              <a:rPr lang="en-US" dirty="0" smtClean="0"/>
              <a:t>Listserv</a:t>
            </a:r>
          </a:p>
          <a:p>
            <a:r>
              <a:rPr lang="en-US" dirty="0" smtClean="0"/>
              <a:t>Promising Practices</a:t>
            </a:r>
          </a:p>
          <a:p>
            <a:r>
              <a:rPr lang="en-US" dirty="0" smtClean="0"/>
              <a:t>Speaker’s Bureau</a:t>
            </a:r>
          </a:p>
          <a:p>
            <a:r>
              <a:rPr lang="en-US" dirty="0" smtClean="0"/>
              <a:t>Individual consultation/referral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NNOHA Dental Program Operations Resources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Manual for Health Center Oral Health Programs- 6 Chapters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Fundamentals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Workforce and Staffing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http://www.nnoha.org/resources/operations-manual/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Start-up &amp; Expansion Resources -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Workforce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Analysis of 2013 Health Center Oral Health Provider Recruitment, Retention, and Job Satisfaction Survey Results (includes salary survey)</a:t>
            </a:r>
          </a:p>
          <a:p>
            <a:pPr lvl="1"/>
            <a:r>
              <a:rPr lang="en-US" dirty="0" smtClean="0">
                <a:hlinkClick r:id="rId2"/>
              </a:rPr>
              <a:t>http://www.nnoha.org/nnoha-content/uploads/2014/09/Salary-Survey-Report_2014-09-08_final.pdf</a:t>
            </a:r>
            <a:endParaRPr lang="en-US" dirty="0" smtClean="0"/>
          </a:p>
          <a:p>
            <a:r>
              <a:rPr lang="en-US" dirty="0" smtClean="0"/>
              <a:t>Employer Compensation Analysis – Interactive Tool</a:t>
            </a:r>
          </a:p>
          <a:p>
            <a:pPr lvl="1"/>
            <a:r>
              <a:rPr lang="en-US" dirty="0" smtClean="0"/>
              <a:t>Allows side-by-side comparison of the value of working in a Health Center compared to independent contracting or self-employment</a:t>
            </a:r>
          </a:p>
          <a:p>
            <a:pPr lvl="1"/>
            <a:r>
              <a:rPr lang="en-US" dirty="0" smtClean="0">
                <a:hlinkClick r:id="rId3"/>
              </a:rPr>
              <a:t>http://www.denverdataman.com/files/client_hosting/nnoha/CompensationAnalysisToolFullTime/CompensationAnalysisToolFullTime.htm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Providers who are Likely to </a:t>
            </a:r>
            <a:r>
              <a:rPr lang="en-US" dirty="0" smtClean="0"/>
              <a:t>Stay: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</a:t>
            </a:r>
            <a:r>
              <a:rPr lang="en-US" dirty="0"/>
              <a:t>a mission to serve the dentally underserved population 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a history of being previously employed by Health Centers 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5 to 10 years of experience in dentistry  </a:t>
            </a: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they have full practice autonomy  </a:t>
            </a: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they have sufficient administrative and clerical support  Dental Director reports to CEO / Executive Director directly </a:t>
            </a:r>
          </a:p>
        </p:txBody>
      </p:sp>
    </p:spTree>
    <p:extLst>
      <p:ext uri="{BB962C8B-B14F-4D97-AF65-F5344CB8AC3E}">
        <p14:creationId xmlns:p14="http://schemas.microsoft.com/office/powerpoint/2010/main" val="144956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Start-up &amp; Expansion Resources -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Workforce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Dental Recruitment Tips for Human Resources and Dental Directors</a:t>
            </a:r>
          </a:p>
          <a:p>
            <a:pPr lvl="1"/>
            <a:r>
              <a:rPr lang="en-US" dirty="0" smtClean="0">
                <a:hlinkClick r:id="rId2"/>
              </a:rPr>
              <a:t>http://www.nnoha.org/nnoha-content/uploads/2013/09/Dental-Recruitment-Tips-for-Human-Resources-and-Dental-Directors.pdf</a:t>
            </a:r>
            <a:endParaRPr lang="en-US" dirty="0" smtClean="0"/>
          </a:p>
          <a:p>
            <a:r>
              <a:rPr lang="en-US" dirty="0" smtClean="0"/>
              <a:t>National Health Service Corps Fact Sheet for Dental Students, Dentists &amp; Dental Hygienists</a:t>
            </a:r>
          </a:p>
          <a:p>
            <a:pPr lvl="1"/>
            <a:r>
              <a:rPr lang="en-US" dirty="0" smtClean="0">
                <a:hlinkClick r:id="rId3"/>
              </a:rPr>
              <a:t>http://www.nnoha.org/nnoha-content/uploads/2013/09/National-Health-Service-Corps-Fact-Sheet-for-Dental-Students-Dentists-Dental-Hygienists.pdf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Health Center Dental Employment Frequently Asked Questions</a:t>
            </a:r>
          </a:p>
          <a:p>
            <a:pPr lvl="1"/>
            <a:r>
              <a:rPr lang="en-US" dirty="0" smtClean="0">
                <a:hlinkClick r:id="rId4"/>
              </a:rPr>
              <a:t>http://www.nnoha.org/nnoha-content/uploads/2013/09/Health-Center-Dental-Employment-Frequently-Asked-Questions.pdf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Workforce Challenges: State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http://now.uiowa.edu/2016/02/studying-iowas-dental-workforce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Aging dental workforce</a:t>
            </a:r>
          </a:p>
          <a:p>
            <a:pPr lvl="1"/>
            <a:r>
              <a:rPr lang="en-US" dirty="0" smtClean="0"/>
              <a:t>Maldistribution: not located in higher needs areas</a:t>
            </a:r>
          </a:p>
          <a:p>
            <a:pPr lvl="1"/>
            <a:r>
              <a:rPr lang="en-US" dirty="0" smtClean="0"/>
              <a:t>Younger dentists shifting toward group practice in larger communities</a:t>
            </a:r>
          </a:p>
          <a:p>
            <a:pPr lvl="1"/>
            <a:r>
              <a:rPr lang="en-US" dirty="0" smtClean="0"/>
              <a:t>Combination of aging, retiring, and group practice in larger communities spell problems for rural communities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845"/>
      </p:ext>
    </p:extLst>
  </p:cSld>
  <p:clrMapOvr>
    <a:masterClrMapping/>
  </p:clrMapOvr>
</p:sld>
</file>

<file path=ppt/theme/theme1.xml><?xml version="1.0" encoding="utf-8"?>
<a:theme xmlns:a="http://schemas.openxmlformats.org/drawingml/2006/main" name="NNOHA PPT Template_2014 04 08">
  <a:themeElements>
    <a:clrScheme name="NNOHA">
      <a:dk1>
        <a:srgbClr val="000000"/>
      </a:dk1>
      <a:lt1>
        <a:sysClr val="window" lastClr="FFFFFF"/>
      </a:lt1>
      <a:dk2>
        <a:srgbClr val="17375E"/>
      </a:dk2>
      <a:lt2>
        <a:srgbClr val="FFFFFF"/>
      </a:lt2>
      <a:accent1>
        <a:srgbClr val="002D73"/>
      </a:accent1>
      <a:accent2>
        <a:srgbClr val="42953D"/>
      </a:accent2>
      <a:accent3>
        <a:srgbClr val="FFB400"/>
      </a:accent3>
      <a:accent4>
        <a:srgbClr val="7C8E8E"/>
      </a:accent4>
      <a:accent5>
        <a:srgbClr val="D2D2D2"/>
      </a:accent5>
      <a:accent6>
        <a:srgbClr val="17375E"/>
      </a:accent6>
      <a:hlink>
        <a:srgbClr val="80ABE0"/>
      </a:hlink>
      <a:folHlink>
        <a:srgbClr val="FF0000"/>
      </a:folHlink>
    </a:clrScheme>
    <a:fontScheme name="NNOHA">
      <a:majorFont>
        <a:latin typeface="Goudy Old Sty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958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NNOHA PPT Template_2014 04 08</vt:lpstr>
      <vt:lpstr>Best Practices in Addressing Dental Shortages</vt:lpstr>
      <vt:lpstr>NNOHA Today</vt:lpstr>
      <vt:lpstr>NNOHA’s Mission</vt:lpstr>
      <vt:lpstr>NNOHA Technical Assistance Programs</vt:lpstr>
      <vt:lpstr>NNOHA Dental Program Operations Resources </vt:lpstr>
      <vt:lpstr>Start-up &amp; Expansion Resources - Workforce</vt:lpstr>
      <vt:lpstr>Characteristics of Providers who are Likely to Stay:</vt:lpstr>
      <vt:lpstr>Start-up &amp; Expansion Resources - Workforce</vt:lpstr>
      <vt:lpstr>Dental Workforce Challenges: State Example</vt:lpstr>
      <vt:lpstr>Examples of Best Practices from the States</vt:lpstr>
      <vt:lpstr>OIPO: Office of Practice Opportunities</vt:lpstr>
      <vt:lpstr>Delta Dental: Project FIND</vt:lpstr>
      <vt:lpstr>Project FIND: Qualifications</vt:lpstr>
      <vt:lpstr>Examples of Project FIND Community Incentives</vt:lpstr>
      <vt:lpstr>Example of State Loan Repayment Programs</vt:lpstr>
      <vt:lpstr>PRIMECARRE</vt:lpstr>
      <vt:lpstr>PRIMECARRE</vt:lpstr>
      <vt:lpstr>Additional NNOHA Dental Recruitment Services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Leading a Health Center Oral Health Program</dc:title>
  <dc:creator>Maria Smith</dc:creator>
  <cp:lastModifiedBy>Bob Russell</cp:lastModifiedBy>
  <cp:revision>50</cp:revision>
  <cp:lastPrinted>2015-12-01T19:44:30Z</cp:lastPrinted>
  <dcterms:created xsi:type="dcterms:W3CDTF">2015-12-02T05:56:04Z</dcterms:created>
  <dcterms:modified xsi:type="dcterms:W3CDTF">2016-02-22T22:34:31Z</dcterms:modified>
</cp:coreProperties>
</file>